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2"/>
  </p:notesMasterIdLst>
  <p:sldIdLst>
    <p:sldId id="261" r:id="rId2"/>
    <p:sldId id="259" r:id="rId3"/>
    <p:sldId id="281" r:id="rId4"/>
    <p:sldId id="282" r:id="rId5"/>
    <p:sldId id="283" r:id="rId6"/>
    <p:sldId id="284" r:id="rId7"/>
    <p:sldId id="285" r:id="rId8"/>
    <p:sldId id="287" r:id="rId9"/>
    <p:sldId id="288" r:id="rId10"/>
    <p:sldId id="25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6E6E6"/>
    <a:srgbClr val="CC0099"/>
    <a:srgbClr val="DA4914"/>
    <a:srgbClr val="66FF66"/>
    <a:srgbClr val="19AEBA"/>
    <a:srgbClr val="A9CD37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DFCF8-ECE2-4044-898E-6EFA6C42D36F}" type="datetimeFigureOut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5BBE5-42B3-4D81-A2A4-3D8C75214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27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286500" y="2914650"/>
            <a:ext cx="5753100" cy="915988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主標題請放這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6AAD-4975-4778-8F06-924F87E88CE8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6934200" y="3971925"/>
            <a:ext cx="4457700" cy="0"/>
          </a:xfrm>
          <a:prstGeom prst="line">
            <a:avLst/>
          </a:prstGeom>
          <a:ln w="28575">
            <a:solidFill>
              <a:schemeClr val="bg1">
                <a:alpha val="6980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159DFC5-4BC2-417E-A7D8-BC73E48F4D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41782" y="4044315"/>
            <a:ext cx="3886200" cy="66484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99"/>
                </a:solidFill>
              </a:defRPr>
            </a:lvl1pPr>
          </a:lstStyle>
          <a:p>
            <a:pPr lvl="0"/>
            <a:r>
              <a:rPr lang="zh-TW" altLang="en-US" dirty="0"/>
              <a:t>副標題請放這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6047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FC72-1E6C-4D58-9270-F1FCB65F0DED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35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EABA-B12B-4774-A67B-A5D9AECA6E53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237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A0C2-CBA3-45C2-B369-1E451C7D48B7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61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0ABF-10DE-45AB-AB93-426D59208742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855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5F186-F60C-4951-9951-0C64877BCA4C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80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36FB-7B8F-473A-850A-A035AA41BFE9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3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2343F-F2F3-4C64-B3FE-92FFE499CB85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33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A2511-DA86-46B9-9553-5023F2FE79A9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68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C5D1-EDEB-4E22-9EF7-310986F12F13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32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82154-47EA-4D5C-BA20-A281DA70EB2E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05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24744-8F1C-41F0-A572-CB4635C7959D}" type="datetime1">
              <a:rPr lang="zh-TW" altLang="en-US" smtClean="0"/>
              <a:t>2020/10/11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398000" y="64547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8974B5A-E9F1-4826-9551-70CCBDAD097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234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image" Target="../media/image12.png"/><Relationship Id="rId21" Type="http://schemas.microsoft.com/office/2007/relationships/hdphoto" Target="../media/hdphoto6.wdp"/><Relationship Id="rId7" Type="http://schemas.openxmlformats.org/officeDocument/2006/relationships/image" Target="../media/image14.jpg"/><Relationship Id="rId12" Type="http://schemas.openxmlformats.org/officeDocument/2006/relationships/image" Target="../media/image18.jpg"/><Relationship Id="rId17" Type="http://schemas.openxmlformats.org/officeDocument/2006/relationships/image" Target="../media/image22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7.png"/><Relationship Id="rId24" Type="http://schemas.openxmlformats.org/officeDocument/2006/relationships/image" Target="../media/image5.PNG"/><Relationship Id="rId5" Type="http://schemas.openxmlformats.org/officeDocument/2006/relationships/image" Target="../media/image13.png"/><Relationship Id="rId15" Type="http://schemas.openxmlformats.org/officeDocument/2006/relationships/image" Target="../media/image20.png"/><Relationship Id="rId23" Type="http://schemas.microsoft.com/office/2007/relationships/hdphoto" Target="../media/hdphoto7.wdp"/><Relationship Id="rId10" Type="http://schemas.microsoft.com/office/2007/relationships/hdphoto" Target="../media/hdphoto4.wdp"/><Relationship Id="rId19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16.png"/><Relationship Id="rId14" Type="http://schemas.microsoft.com/office/2007/relationships/hdphoto" Target="../media/hdphoto5.wdp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734782-1AC7-4642-818A-331AC68D7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871" y="945253"/>
            <a:ext cx="5906324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8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1" cy="6858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2098B0-EB1E-400D-A58C-AF3D1C309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982" y="4967027"/>
            <a:ext cx="2391109" cy="1247949"/>
          </a:xfrm>
          <a:prstGeom prst="rect">
            <a:avLst/>
          </a:prstGeom>
        </p:spPr>
      </p:pic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AD5440E9-3D6C-40D9-9D7A-026DA29C28DE}"/>
              </a:ext>
            </a:extLst>
          </p:cNvPr>
          <p:cNvSpPr txBox="1">
            <a:spLocks/>
          </p:cNvSpPr>
          <p:nvPr/>
        </p:nvSpPr>
        <p:spPr>
          <a:xfrm>
            <a:off x="6649499" y="4634604"/>
            <a:ext cx="3886200" cy="664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FFFF9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chemeClr val="bg1"/>
                </a:solidFill>
              </a:rPr>
              <a:t>Zone</a:t>
            </a:r>
            <a:r>
              <a:rPr lang="en-US" altLang="zh-TW" b="1" dirty="0"/>
              <a:t> </a:t>
            </a:r>
            <a:r>
              <a:rPr lang="zh-TW" altLang="en-US" b="1" dirty="0">
                <a:solidFill>
                  <a:srgbClr val="DA4914"/>
                </a:solidFill>
              </a:rPr>
              <a:t>樂</a:t>
            </a:r>
            <a:r>
              <a:rPr lang="zh-TW" altLang="en-US" b="1" dirty="0">
                <a:solidFill>
                  <a:srgbClr val="19AEBA"/>
                </a:solidFill>
              </a:rPr>
              <a:t>活</a:t>
            </a:r>
            <a:r>
              <a:rPr lang="zh-TW" altLang="en-US" b="1" dirty="0">
                <a:solidFill>
                  <a:schemeClr val="bg1"/>
                </a:solidFill>
              </a:rPr>
              <a:t>方圓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CF12B56-9BDC-4CB1-8617-0BD8103C2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815" y="681695"/>
            <a:ext cx="4967043" cy="11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52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1499" y="263607"/>
            <a:ext cx="10515600" cy="1325563"/>
          </a:xfrm>
        </p:spPr>
        <p:txBody>
          <a:bodyPr/>
          <a:lstStyle/>
          <a:p>
            <a:r>
              <a:rPr lang="zh-TW" altLang="en-US" dirty="0"/>
              <a:t>前言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1</a:t>
            </a:fld>
            <a:endParaRPr lang="zh-TW" altLang="en-US" dirty="0"/>
          </a:p>
        </p:txBody>
      </p:sp>
      <p:cxnSp>
        <p:nvCxnSpPr>
          <p:cNvPr id="18" name="直線接點 17"/>
          <p:cNvCxnSpPr/>
          <p:nvPr/>
        </p:nvCxnSpPr>
        <p:spPr>
          <a:xfrm flipV="1">
            <a:off x="698500" y="1318260"/>
            <a:ext cx="1054100" cy="254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94640" y="2182341"/>
            <a:ext cx="103305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 </a:t>
            </a:r>
            <a:r>
              <a:rPr lang="zh-TW" altLang="zh-TW" sz="2800" dirty="0"/>
              <a:t>社會醫療體系的進步，國人的平均壽命</a:t>
            </a:r>
            <a:r>
              <a:rPr lang="zh-TW" altLang="en-US" sz="2800" dirty="0"/>
              <a:t>上升</a:t>
            </a:r>
            <a:r>
              <a:rPr lang="zh-TW" altLang="zh-TW" sz="2800" dirty="0"/>
              <a:t>邁入高齡社會，長期照護的壓力越來越重，</a:t>
            </a:r>
            <a:r>
              <a:rPr lang="zh-TW" altLang="en-US" sz="2800" dirty="0"/>
              <a:t>雖然</a:t>
            </a:r>
            <a:r>
              <a:rPr lang="zh-TW" altLang="zh-TW" sz="2800" dirty="0"/>
              <a:t>政府推動長照</a:t>
            </a:r>
            <a:r>
              <a:rPr lang="en-US" altLang="zh-TW" sz="2800" dirty="0"/>
              <a:t>2.0</a:t>
            </a:r>
            <a:r>
              <a:rPr lang="zh-TW" altLang="zh-TW" sz="2800" dirty="0"/>
              <a:t>的政策下，還是有部分民眾無法取得或無力負擔，</a:t>
            </a:r>
            <a:r>
              <a:rPr lang="zh-TW" altLang="en-US" sz="2800" dirty="0"/>
              <a:t>而</a:t>
            </a:r>
            <a:r>
              <a:rPr lang="zh-TW" altLang="zh-TW" sz="2800" dirty="0"/>
              <a:t>智慧長者系統</a:t>
            </a:r>
            <a:r>
              <a:rPr lang="zh-TW" altLang="en-US" sz="2800" dirty="0"/>
              <a:t>能</a:t>
            </a:r>
            <a:r>
              <a:rPr lang="zh-TW" altLang="zh-TW" sz="2800" dirty="0"/>
              <a:t>傳輸長者的位置及距離，</a:t>
            </a:r>
            <a:r>
              <a:rPr lang="zh-TW" altLang="en-US" sz="2800" dirty="0"/>
              <a:t>用來</a:t>
            </a:r>
            <a:r>
              <a:rPr lang="zh-TW" altLang="zh-TW" sz="2800" dirty="0"/>
              <a:t>觀看長輩的位置</a:t>
            </a:r>
            <a:r>
              <a:rPr lang="zh-TW" altLang="en-US" sz="2800" dirty="0"/>
              <a:t>以</a:t>
            </a:r>
            <a:r>
              <a:rPr lang="zh-TW" altLang="zh-TW" sz="2800" dirty="0"/>
              <a:t>預防走失的問題，其對象更</a:t>
            </a:r>
            <a:r>
              <a:rPr lang="zh-TW" altLang="en-US" sz="2800" dirty="0"/>
              <a:t>不設限於長者</a:t>
            </a:r>
            <a:r>
              <a:rPr lang="zh-TW" altLang="zh-TW" sz="2800" dirty="0"/>
              <a:t>；更</a:t>
            </a:r>
            <a:r>
              <a:rPr lang="zh-TW" altLang="en-US" sz="2800" dirty="0"/>
              <a:t>可以用</a:t>
            </a:r>
            <a:r>
              <a:rPr lang="zh-TW" altLang="zh-TW" sz="2800" dirty="0"/>
              <a:t>來偵測長者的肌肉活動指數，了解長者身體資訊。藉由物聯網的想法發展出</a:t>
            </a:r>
            <a:r>
              <a:rPr lang="en-US" altLang="zh-TW" sz="2800" dirty="0"/>
              <a:t>App</a:t>
            </a:r>
            <a:r>
              <a:rPr lang="zh-TW" altLang="zh-TW" sz="2800" dirty="0"/>
              <a:t>，來達成「經濟自主」、「健康生活」、及「行動無礙」的高齡友善環境</a:t>
            </a:r>
            <a:r>
              <a:rPr lang="zh-TW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3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DF0CE3-79B4-442C-A4CA-6E56C69D0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94" y="94726"/>
            <a:ext cx="416300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57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42" name="PA_图片 2" descr="C:\Users\Administrator\Desktop\10H58PICnRt_1024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49" b="83290" l="15500" r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16710" r="16000" b="12271"/>
          <a:stretch/>
        </p:blipFill>
        <p:spPr bwMode="auto">
          <a:xfrm>
            <a:off x="4223421" y="1946301"/>
            <a:ext cx="3215407" cy="321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空心弧 1"/>
          <p:cNvSpPr/>
          <p:nvPr/>
        </p:nvSpPr>
        <p:spPr>
          <a:xfrm>
            <a:off x="3520302" y="1413167"/>
            <a:ext cx="2694959" cy="2071979"/>
          </a:xfrm>
          <a:custGeom>
            <a:avLst/>
            <a:gdLst/>
            <a:ahLst/>
            <a:cxnLst/>
            <a:rect l="l" t="t" r="r" b="b"/>
            <a:pathLst>
              <a:path w="1931337" h="1728191">
                <a:moveTo>
                  <a:pt x="0" y="1728190"/>
                </a:moveTo>
                <a:lnTo>
                  <a:pt x="336" y="1728190"/>
                </a:lnTo>
                <a:lnTo>
                  <a:pt x="335" y="1728191"/>
                </a:lnTo>
                <a:lnTo>
                  <a:pt x="0" y="1728191"/>
                </a:lnTo>
                <a:close/>
                <a:moveTo>
                  <a:pt x="1715313" y="0"/>
                </a:moveTo>
                <a:lnTo>
                  <a:pt x="1715614" y="373"/>
                </a:lnTo>
                <a:cubicBezTo>
                  <a:pt x="1717869" y="29"/>
                  <a:pt x="1720127" y="17"/>
                  <a:pt x="1722386" y="9"/>
                </a:cubicBezTo>
                <a:lnTo>
                  <a:pt x="1722416" y="8816"/>
                </a:lnTo>
                <a:lnTo>
                  <a:pt x="1931337" y="268126"/>
                </a:lnTo>
                <a:lnTo>
                  <a:pt x="1724151" y="525280"/>
                </a:lnTo>
                <a:cubicBezTo>
                  <a:pt x="1724163" y="528849"/>
                  <a:pt x="1724175" y="532418"/>
                  <a:pt x="1724187" y="535987"/>
                </a:cubicBezTo>
                <a:cubicBezTo>
                  <a:pt x="1067552" y="538194"/>
                  <a:pt x="536366" y="1070930"/>
                  <a:pt x="536018" y="1727478"/>
                </a:cubicBezTo>
                <a:lnTo>
                  <a:pt x="527304" y="1720982"/>
                </a:lnTo>
                <a:lnTo>
                  <a:pt x="268125" y="1512166"/>
                </a:lnTo>
                <a:lnTo>
                  <a:pt x="0" y="1728189"/>
                </a:lnTo>
                <a:cubicBezTo>
                  <a:pt x="0" y="778363"/>
                  <a:pt x="766391" y="7040"/>
                  <a:pt x="1715313" y="389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762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kumimoji="1" lang="zh-CN" altLang="en-US" sz="2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44" name="空心弧 1"/>
          <p:cNvSpPr/>
          <p:nvPr/>
        </p:nvSpPr>
        <p:spPr>
          <a:xfrm rot="5400000">
            <a:off x="5935522" y="1419536"/>
            <a:ext cx="2201843" cy="2189104"/>
          </a:xfrm>
          <a:custGeom>
            <a:avLst/>
            <a:gdLst/>
            <a:ahLst/>
            <a:cxnLst/>
            <a:rect l="l" t="t" r="r" b="b"/>
            <a:pathLst>
              <a:path w="1931337" h="1728191">
                <a:moveTo>
                  <a:pt x="0" y="1728190"/>
                </a:moveTo>
                <a:lnTo>
                  <a:pt x="336" y="1728190"/>
                </a:lnTo>
                <a:lnTo>
                  <a:pt x="335" y="1728191"/>
                </a:lnTo>
                <a:lnTo>
                  <a:pt x="0" y="1728191"/>
                </a:lnTo>
                <a:close/>
                <a:moveTo>
                  <a:pt x="1715313" y="0"/>
                </a:moveTo>
                <a:lnTo>
                  <a:pt x="1715614" y="373"/>
                </a:lnTo>
                <a:cubicBezTo>
                  <a:pt x="1717869" y="29"/>
                  <a:pt x="1720127" y="17"/>
                  <a:pt x="1722386" y="9"/>
                </a:cubicBezTo>
                <a:lnTo>
                  <a:pt x="1722416" y="8816"/>
                </a:lnTo>
                <a:lnTo>
                  <a:pt x="1931337" y="268126"/>
                </a:lnTo>
                <a:lnTo>
                  <a:pt x="1724151" y="525280"/>
                </a:lnTo>
                <a:cubicBezTo>
                  <a:pt x="1724163" y="528849"/>
                  <a:pt x="1724175" y="532418"/>
                  <a:pt x="1724187" y="535987"/>
                </a:cubicBezTo>
                <a:cubicBezTo>
                  <a:pt x="1067552" y="538194"/>
                  <a:pt x="536366" y="1070930"/>
                  <a:pt x="536018" y="1727478"/>
                </a:cubicBezTo>
                <a:lnTo>
                  <a:pt x="527304" y="1720982"/>
                </a:lnTo>
                <a:lnTo>
                  <a:pt x="268125" y="1512166"/>
                </a:lnTo>
                <a:lnTo>
                  <a:pt x="0" y="1728189"/>
                </a:lnTo>
                <a:cubicBezTo>
                  <a:pt x="0" y="778363"/>
                  <a:pt x="766391" y="7040"/>
                  <a:pt x="1715313" y="389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762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kumimoji="1" lang="zh-CN" altLang="en-US" sz="2400" dirty="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45" name="空心弧 1"/>
          <p:cNvSpPr/>
          <p:nvPr/>
        </p:nvSpPr>
        <p:spPr>
          <a:xfrm rot="10800000">
            <a:off x="5636100" y="3303905"/>
            <a:ext cx="2507608" cy="2569039"/>
          </a:xfrm>
          <a:custGeom>
            <a:avLst/>
            <a:gdLst/>
            <a:ahLst/>
            <a:cxnLst/>
            <a:rect l="l" t="t" r="r" b="b"/>
            <a:pathLst>
              <a:path w="1931337" h="1728191">
                <a:moveTo>
                  <a:pt x="0" y="1728190"/>
                </a:moveTo>
                <a:lnTo>
                  <a:pt x="336" y="1728190"/>
                </a:lnTo>
                <a:lnTo>
                  <a:pt x="335" y="1728191"/>
                </a:lnTo>
                <a:lnTo>
                  <a:pt x="0" y="1728191"/>
                </a:lnTo>
                <a:close/>
                <a:moveTo>
                  <a:pt x="1715313" y="0"/>
                </a:moveTo>
                <a:lnTo>
                  <a:pt x="1715614" y="373"/>
                </a:lnTo>
                <a:cubicBezTo>
                  <a:pt x="1717869" y="29"/>
                  <a:pt x="1720127" y="17"/>
                  <a:pt x="1722386" y="9"/>
                </a:cubicBezTo>
                <a:lnTo>
                  <a:pt x="1722416" y="8816"/>
                </a:lnTo>
                <a:lnTo>
                  <a:pt x="1931337" y="268126"/>
                </a:lnTo>
                <a:lnTo>
                  <a:pt x="1724151" y="525280"/>
                </a:lnTo>
                <a:cubicBezTo>
                  <a:pt x="1724163" y="528849"/>
                  <a:pt x="1724175" y="532418"/>
                  <a:pt x="1724187" y="535987"/>
                </a:cubicBezTo>
                <a:cubicBezTo>
                  <a:pt x="1067552" y="538194"/>
                  <a:pt x="536366" y="1070930"/>
                  <a:pt x="536018" y="1727478"/>
                </a:cubicBezTo>
                <a:lnTo>
                  <a:pt x="527304" y="1720982"/>
                </a:lnTo>
                <a:lnTo>
                  <a:pt x="268125" y="1512166"/>
                </a:lnTo>
                <a:lnTo>
                  <a:pt x="0" y="1728189"/>
                </a:lnTo>
                <a:cubicBezTo>
                  <a:pt x="0" y="778363"/>
                  <a:pt x="766391" y="7040"/>
                  <a:pt x="1715313" y="389"/>
                </a:cubicBezTo>
                <a:close/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  <a:ln w="57150" cap="rnd"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0040" tIns="320041" rIns="835448" bIns="835448" numCol="1" spcCol="1270" anchor="ctr" anchorCtr="0">
            <a:noAutofit/>
          </a:bodyPr>
          <a:lstStyle/>
          <a:p>
            <a:pPr algn="ctr" defTabSz="200020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400" dirty="0"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46" name="空心弧 1"/>
          <p:cNvSpPr/>
          <p:nvPr/>
        </p:nvSpPr>
        <p:spPr>
          <a:xfrm rot="16200000">
            <a:off x="3291033" y="3298438"/>
            <a:ext cx="2842975" cy="2326775"/>
          </a:xfrm>
          <a:custGeom>
            <a:avLst/>
            <a:gdLst/>
            <a:ahLst/>
            <a:cxnLst/>
            <a:rect l="l" t="t" r="r" b="b"/>
            <a:pathLst>
              <a:path w="1931337" h="1728191">
                <a:moveTo>
                  <a:pt x="0" y="1728190"/>
                </a:moveTo>
                <a:lnTo>
                  <a:pt x="336" y="1728190"/>
                </a:lnTo>
                <a:lnTo>
                  <a:pt x="335" y="1728191"/>
                </a:lnTo>
                <a:lnTo>
                  <a:pt x="0" y="1728191"/>
                </a:lnTo>
                <a:close/>
                <a:moveTo>
                  <a:pt x="1715313" y="0"/>
                </a:moveTo>
                <a:lnTo>
                  <a:pt x="1715614" y="373"/>
                </a:lnTo>
                <a:cubicBezTo>
                  <a:pt x="1717869" y="29"/>
                  <a:pt x="1720127" y="17"/>
                  <a:pt x="1722386" y="9"/>
                </a:cubicBezTo>
                <a:lnTo>
                  <a:pt x="1722416" y="8816"/>
                </a:lnTo>
                <a:lnTo>
                  <a:pt x="1931337" y="268126"/>
                </a:lnTo>
                <a:lnTo>
                  <a:pt x="1724151" y="525280"/>
                </a:lnTo>
                <a:cubicBezTo>
                  <a:pt x="1724163" y="528849"/>
                  <a:pt x="1724175" y="532418"/>
                  <a:pt x="1724187" y="535987"/>
                </a:cubicBezTo>
                <a:cubicBezTo>
                  <a:pt x="1067552" y="538194"/>
                  <a:pt x="536366" y="1070930"/>
                  <a:pt x="536018" y="1727478"/>
                </a:cubicBezTo>
                <a:lnTo>
                  <a:pt x="527304" y="1720982"/>
                </a:lnTo>
                <a:lnTo>
                  <a:pt x="268125" y="1512166"/>
                </a:lnTo>
                <a:lnTo>
                  <a:pt x="0" y="1728189"/>
                </a:lnTo>
                <a:cubicBezTo>
                  <a:pt x="0" y="778363"/>
                  <a:pt x="766391" y="7040"/>
                  <a:pt x="1715313" y="389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762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kumimoji="1" lang="zh-CN" altLang="en-US" sz="2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47" name="TextBox 11"/>
          <p:cNvSpPr txBox="1">
            <a:spLocks noChangeArrowheads="1"/>
          </p:cNvSpPr>
          <p:nvPr/>
        </p:nvSpPr>
        <p:spPr bwMode="auto">
          <a:xfrm rot="19453453" flipH="1">
            <a:off x="3641857" y="1863412"/>
            <a:ext cx="198519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one</a:t>
            </a:r>
            <a:r>
              <a:rPr lang="zh-CN" altLang="en-US" sz="20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   </a:t>
            </a:r>
            <a:endParaRPr lang="en-US" altLang="zh-CN" sz="2000" kern="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 rot="3284072" flipH="1">
            <a:off x="6342826" y="2036180"/>
            <a:ext cx="202238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two</a:t>
            </a:r>
            <a:r>
              <a:rPr lang="zh-CN" altLang="en-US" sz="28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 </a:t>
            </a:r>
            <a:r>
              <a:rPr lang="zh-CN" altLang="en-US" sz="20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 </a:t>
            </a:r>
            <a:endParaRPr lang="en-US" altLang="zh-CN" sz="2000" kern="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49" name="TextBox 11"/>
          <p:cNvSpPr txBox="1">
            <a:spLocks noChangeArrowheads="1"/>
          </p:cNvSpPr>
          <p:nvPr/>
        </p:nvSpPr>
        <p:spPr bwMode="auto">
          <a:xfrm rot="18962778" flipH="1">
            <a:off x="6064153" y="4681126"/>
            <a:ext cx="198519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three</a:t>
            </a:r>
            <a:r>
              <a:rPr lang="zh-CN" altLang="en-US" sz="20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   </a:t>
            </a:r>
            <a:endParaRPr lang="en-US" altLang="zh-CN" sz="2000" kern="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50" name="TextBox 11"/>
          <p:cNvSpPr txBox="1">
            <a:spLocks noChangeArrowheads="1"/>
          </p:cNvSpPr>
          <p:nvPr/>
        </p:nvSpPr>
        <p:spPr bwMode="auto">
          <a:xfrm rot="3353817" flipH="1">
            <a:off x="3272070" y="4278220"/>
            <a:ext cx="2022387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four</a:t>
            </a:r>
            <a:r>
              <a:rPr lang="en-US" altLang="zh-CN" sz="20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</a:t>
            </a:r>
            <a:r>
              <a:rPr lang="zh-CN" altLang="en-US" sz="20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   </a:t>
            </a:r>
            <a:endParaRPr lang="en-US" altLang="zh-CN" sz="2000" kern="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51" name="Freeform 334"/>
          <p:cNvSpPr>
            <a:spLocks noEditPoints="1"/>
          </p:cNvSpPr>
          <p:nvPr/>
        </p:nvSpPr>
        <p:spPr bwMode="auto">
          <a:xfrm rot="10800000" flipH="1">
            <a:off x="495343" y="2295827"/>
            <a:ext cx="3331311" cy="79124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1" rIns="68580" bIns="34291" numCol="1" anchor="t" anchorCtr="0" compatLnSpc="1"/>
          <a:lstStyle/>
          <a:p>
            <a:endParaRPr lang="zh-CN" altLang="en-US" sz="1351" dirty="0">
              <a:ea typeface="汉仪丫丫体简" panose="02010604000101010101" pitchFamily="2" charset="-122"/>
            </a:endParaRPr>
          </a:p>
        </p:txBody>
      </p:sp>
      <p:sp>
        <p:nvSpPr>
          <p:cNvPr id="52" name="TextBox 11"/>
          <p:cNvSpPr txBox="1">
            <a:spLocks noChangeArrowheads="1"/>
          </p:cNvSpPr>
          <p:nvPr/>
        </p:nvSpPr>
        <p:spPr bwMode="auto">
          <a:xfrm flipH="1">
            <a:off x="713962" y="923218"/>
            <a:ext cx="3331311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TW" altLang="en-US" sz="2800" dirty="0">
                <a:latin typeface="+mn-lt"/>
                <a:ea typeface="+mn-ea"/>
              </a:rPr>
              <a:t>生育率與死亡率的降低，世界步入高齡社會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54" name="TextBox 11"/>
          <p:cNvSpPr txBox="1">
            <a:spLocks noChangeArrowheads="1"/>
          </p:cNvSpPr>
          <p:nvPr/>
        </p:nvSpPr>
        <p:spPr bwMode="auto">
          <a:xfrm flipH="1">
            <a:off x="8091297" y="1240108"/>
            <a:ext cx="3083154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TW" altLang="en-US" sz="2800" dirty="0">
                <a:latin typeface="+mn-lt"/>
                <a:ea typeface="+mn-ea"/>
              </a:rPr>
              <a:t>下一代照護開銷與壓力大，無力負擔，長者缺乏照護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56" name="TextBox 11"/>
          <p:cNvSpPr txBox="1">
            <a:spLocks noChangeArrowheads="1"/>
          </p:cNvSpPr>
          <p:nvPr/>
        </p:nvSpPr>
        <p:spPr bwMode="auto">
          <a:xfrm flipH="1">
            <a:off x="8224923" y="3751364"/>
            <a:ext cx="2932455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TW" altLang="en-US" sz="2800" dirty="0">
                <a:latin typeface="+mn-lt"/>
                <a:ea typeface="+mn-ea"/>
              </a:rPr>
              <a:t>使用智慧長者系統，照護長者或其他病患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58" name="TextBox 11"/>
          <p:cNvSpPr txBox="1">
            <a:spLocks noChangeArrowheads="1"/>
          </p:cNvSpPr>
          <p:nvPr/>
        </p:nvSpPr>
        <p:spPr bwMode="auto">
          <a:xfrm flipH="1">
            <a:off x="662625" y="3916930"/>
            <a:ext cx="3036202" cy="142710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TW" altLang="en-US" sz="2800" dirty="0">
                <a:latin typeface="+mn-lt"/>
                <a:ea typeface="+mn-ea"/>
              </a:rPr>
              <a:t>減少照護壓力及開銷創造更美好的家庭生活與社會環境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59" name="Freeform 334"/>
          <p:cNvSpPr>
            <a:spLocks noEditPoints="1"/>
          </p:cNvSpPr>
          <p:nvPr/>
        </p:nvSpPr>
        <p:spPr bwMode="auto">
          <a:xfrm rot="10800000" flipH="1">
            <a:off x="495342" y="5304477"/>
            <a:ext cx="3331311" cy="79124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1" rIns="68580" bIns="34291" numCol="1" anchor="t" anchorCtr="0" compatLnSpc="1"/>
          <a:lstStyle/>
          <a:p>
            <a:endParaRPr lang="zh-CN" altLang="en-US" sz="1351" dirty="0">
              <a:ea typeface="汉仪丫丫体简" panose="02010604000101010101" pitchFamily="2" charset="-122"/>
            </a:endParaRPr>
          </a:p>
        </p:txBody>
      </p:sp>
      <p:sp>
        <p:nvSpPr>
          <p:cNvPr id="60" name="Freeform 334"/>
          <p:cNvSpPr>
            <a:spLocks noEditPoints="1"/>
          </p:cNvSpPr>
          <p:nvPr/>
        </p:nvSpPr>
        <p:spPr bwMode="auto">
          <a:xfrm rot="10800000" flipH="1">
            <a:off x="8176579" y="2637803"/>
            <a:ext cx="3331311" cy="79124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1" rIns="68580" bIns="34291" numCol="1" anchor="t" anchorCtr="0" compatLnSpc="1"/>
          <a:lstStyle/>
          <a:p>
            <a:endParaRPr lang="zh-CN" altLang="en-US" sz="1351" dirty="0">
              <a:ea typeface="汉仪丫丫体简" panose="02010604000101010101" pitchFamily="2" charset="-122"/>
            </a:endParaRPr>
          </a:p>
        </p:txBody>
      </p:sp>
      <p:sp>
        <p:nvSpPr>
          <p:cNvPr id="61" name="Freeform 334"/>
          <p:cNvSpPr>
            <a:spLocks noEditPoints="1"/>
          </p:cNvSpPr>
          <p:nvPr/>
        </p:nvSpPr>
        <p:spPr bwMode="auto">
          <a:xfrm rot="10800000" flipH="1">
            <a:off x="8130996" y="5149059"/>
            <a:ext cx="3331311" cy="79124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1" rIns="68580" bIns="34291" numCol="1" anchor="t" anchorCtr="0" compatLnSpc="1"/>
          <a:lstStyle/>
          <a:p>
            <a:endParaRPr lang="zh-CN" altLang="en-US" sz="1351" dirty="0">
              <a:ea typeface="汉仪丫丫体简" panose="02010604000101010101" pitchFamily="2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5E34A76-8071-4A58-BB01-9BEB0AE261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94" y="94726"/>
            <a:ext cx="416300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5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3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A81FC30-C682-489D-905B-AA97650C77A6}"/>
              </a:ext>
            </a:extLst>
          </p:cNvPr>
          <p:cNvGrpSpPr/>
          <p:nvPr/>
        </p:nvGrpSpPr>
        <p:grpSpPr>
          <a:xfrm>
            <a:off x="407592" y="476884"/>
            <a:ext cx="11332434" cy="5977891"/>
            <a:chOff x="12979928" y="9968366"/>
            <a:chExt cx="14908966" cy="7074113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9F5C29D8-E931-4F1E-94F6-CE6B5BDA231F}"/>
                </a:ext>
              </a:extLst>
            </p:cNvPr>
            <p:cNvGrpSpPr/>
            <p:nvPr/>
          </p:nvGrpSpPr>
          <p:grpSpPr>
            <a:xfrm>
              <a:off x="18267265" y="14586741"/>
              <a:ext cx="4751971" cy="2455738"/>
              <a:chOff x="-900327" y="3176"/>
              <a:chExt cx="4575918" cy="2262256"/>
            </a:xfrm>
          </p:grpSpPr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89D3C0B1-57F1-47F2-8042-ABD17719A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00327" y="3176"/>
                <a:ext cx="2052133" cy="2052134"/>
              </a:xfrm>
              <a:prstGeom prst="rect">
                <a:avLst/>
              </a:prstGeom>
              <a:noFill/>
              <a:ln w="6350">
                <a:noFill/>
              </a:ln>
            </p:spPr>
          </p:pic>
          <p:sp>
            <p:nvSpPr>
              <p:cNvPr id="60" name="向下箭號 62">
                <a:extLst>
                  <a:ext uri="{FF2B5EF4-FFF2-40B4-BE49-F238E27FC236}">
                    <a16:creationId xmlns:a16="http://schemas.microsoft.com/office/drawing/2014/main" id="{FF15C37D-4972-4A9F-9F00-4255AA3EBF29}"/>
                  </a:ext>
                </a:extLst>
              </p:cNvPr>
              <p:cNvSpPr/>
              <p:nvPr/>
            </p:nvSpPr>
            <p:spPr>
              <a:xfrm rot="13614210">
                <a:off x="1168385" y="428712"/>
                <a:ext cx="372701" cy="1586564"/>
              </a:xfrm>
              <a:prstGeom prst="downArrow">
                <a:avLst/>
              </a:prstGeom>
              <a:solidFill>
                <a:srgbClr val="FF0000">
                  <a:alpha val="6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 dirty="0"/>
              </a:p>
            </p:txBody>
          </p:sp>
          <p:sp>
            <p:nvSpPr>
              <p:cNvPr id="61" name="文字方塊 63">
                <a:extLst>
                  <a:ext uri="{FF2B5EF4-FFF2-40B4-BE49-F238E27FC236}">
                    <a16:creationId xmlns:a16="http://schemas.microsoft.com/office/drawing/2014/main" id="{1C7D836C-C3B6-4699-8957-1AE4E9789B56}"/>
                  </a:ext>
                </a:extLst>
              </p:cNvPr>
              <p:cNvSpPr txBox="1"/>
              <p:nvPr/>
            </p:nvSpPr>
            <p:spPr>
              <a:xfrm>
                <a:off x="1244794" y="1808232"/>
                <a:ext cx="2188020" cy="4572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使用端</a:t>
                </a:r>
                <a:r>
                  <a:rPr 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2800" kern="100" dirty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文字方塊 64">
                <a:extLst>
                  <a:ext uri="{FF2B5EF4-FFF2-40B4-BE49-F238E27FC236}">
                    <a16:creationId xmlns:a16="http://schemas.microsoft.com/office/drawing/2014/main" id="{1231D186-E381-4395-A092-8DCF8D1C7BA8}"/>
                  </a:ext>
                </a:extLst>
              </p:cNvPr>
              <p:cNvSpPr txBox="1"/>
              <p:nvPr/>
            </p:nvSpPr>
            <p:spPr>
              <a:xfrm>
                <a:off x="1623458" y="1082146"/>
                <a:ext cx="2052133" cy="36858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20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sz="20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手機</a:t>
                </a:r>
                <a:r>
                  <a:rPr lang="en-US" sz="20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APP)</a:t>
                </a:r>
                <a:endParaRPr lang="zh-TW" sz="2400" kern="1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F98AEC3E-EAB8-48E5-8484-C72E49873952}"/>
                </a:ext>
              </a:extLst>
            </p:cNvPr>
            <p:cNvGrpSpPr/>
            <p:nvPr/>
          </p:nvGrpSpPr>
          <p:grpSpPr>
            <a:xfrm>
              <a:off x="12979928" y="9968366"/>
              <a:ext cx="14908966" cy="6298199"/>
              <a:chOff x="12686567" y="15074736"/>
              <a:chExt cx="14752206" cy="5685697"/>
            </a:xfrm>
          </p:grpSpPr>
          <p:sp>
            <p:nvSpPr>
              <p:cNvPr id="9" name="文字方塊 63">
                <a:extLst>
                  <a:ext uri="{FF2B5EF4-FFF2-40B4-BE49-F238E27FC236}">
                    <a16:creationId xmlns:a16="http://schemas.microsoft.com/office/drawing/2014/main" id="{33BB8135-043B-46DE-91CF-7C24AE84571F}"/>
                  </a:ext>
                </a:extLst>
              </p:cNvPr>
              <p:cNvSpPr txBox="1"/>
              <p:nvPr/>
            </p:nvSpPr>
            <p:spPr>
              <a:xfrm>
                <a:off x="25291619" y="20302945"/>
                <a:ext cx="2147154" cy="45748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長者端</a:t>
                </a:r>
                <a:r>
                  <a:rPr 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2800" kern="100" dirty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E8F292EA-EED2-492D-9839-258733648804}"/>
                  </a:ext>
                </a:extLst>
              </p:cNvPr>
              <p:cNvGrpSpPr/>
              <p:nvPr/>
            </p:nvGrpSpPr>
            <p:grpSpPr>
              <a:xfrm>
                <a:off x="12686567" y="15074736"/>
                <a:ext cx="14529553" cy="5360762"/>
                <a:chOff x="12686567" y="15076136"/>
                <a:chExt cx="14529553" cy="5360762"/>
              </a:xfrm>
            </p:grpSpPr>
            <p:grpSp>
              <p:nvGrpSpPr>
                <p:cNvPr id="11" name="群組 10">
                  <a:extLst>
                    <a:ext uri="{FF2B5EF4-FFF2-40B4-BE49-F238E27FC236}">
                      <a16:creationId xmlns:a16="http://schemas.microsoft.com/office/drawing/2014/main" id="{89B55999-B4A6-4610-B57E-7677F666EEB7}"/>
                    </a:ext>
                  </a:extLst>
                </p:cNvPr>
                <p:cNvGrpSpPr/>
                <p:nvPr/>
              </p:nvGrpSpPr>
              <p:grpSpPr>
                <a:xfrm>
                  <a:off x="12686567" y="15076136"/>
                  <a:ext cx="14529553" cy="5360762"/>
                  <a:chOff x="12686567" y="15085788"/>
                  <a:chExt cx="14529553" cy="5360762"/>
                </a:xfrm>
              </p:grpSpPr>
              <p:grpSp>
                <p:nvGrpSpPr>
                  <p:cNvPr id="14" name="群組 13">
                    <a:extLst>
                      <a:ext uri="{FF2B5EF4-FFF2-40B4-BE49-F238E27FC236}">
                        <a16:creationId xmlns:a16="http://schemas.microsoft.com/office/drawing/2014/main" id="{07BD1405-654C-4630-81F9-029E653FCE5E}"/>
                      </a:ext>
                    </a:extLst>
                  </p:cNvPr>
                  <p:cNvGrpSpPr/>
                  <p:nvPr/>
                </p:nvGrpSpPr>
                <p:grpSpPr>
                  <a:xfrm>
                    <a:off x="12686567" y="15085788"/>
                    <a:ext cx="14529553" cy="5360762"/>
                    <a:chOff x="11978717" y="15014910"/>
                    <a:chExt cx="14529553" cy="5360762"/>
                  </a:xfrm>
                </p:grpSpPr>
                <p:grpSp>
                  <p:nvGrpSpPr>
                    <p:cNvPr id="17" name="群組 16">
                      <a:extLst>
                        <a:ext uri="{FF2B5EF4-FFF2-40B4-BE49-F238E27FC236}">
                          <a16:creationId xmlns:a16="http://schemas.microsoft.com/office/drawing/2014/main" id="{BBB4FF99-08B5-4312-81A9-A35ED5AF93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78717" y="15014910"/>
                      <a:ext cx="14529553" cy="5360762"/>
                      <a:chOff x="12065996" y="14959886"/>
                      <a:chExt cx="14529553" cy="5360762"/>
                    </a:xfrm>
                  </p:grpSpPr>
                  <p:pic>
                    <p:nvPicPr>
                      <p:cNvPr id="20" name="圖片 19">
                        <a:extLst>
                          <a:ext uri="{FF2B5EF4-FFF2-40B4-BE49-F238E27FC236}">
                            <a16:creationId xmlns:a16="http://schemas.microsoft.com/office/drawing/2014/main" id="{C401371E-65C0-4401-A7CA-BD2F4B1911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34574" b="87077" l="20939" r="72112">
                                    <a14:foregroundMark x1="34657" y1="82273" x2="34657" y2="82273"/>
                                    <a14:foregroundMark x1="42509" y1="82273" x2="42509" y2="82273"/>
                                    <a14:foregroundMark x1="49458" y1="81732" x2="49458" y2="81732"/>
                                    <a14:foregroundMark x1="53610" y1="81732" x2="53610" y2="81732"/>
                                    <a14:foregroundMark x1="53430" y1="81123" x2="53430" y2="81123"/>
                                    <a14:foregroundMark x1="49368" y1="80785" x2="49368" y2="80785"/>
                                    <a14:foregroundMark x1="42148" y1="84032" x2="42148" y2="84032"/>
                                    <a14:foregroundMark x1="38538" y1="84100" x2="38538" y2="84100"/>
                                    <a14:foregroundMark x1="45758" y1="85250" x2="45758" y2="85250"/>
                                    <a14:foregroundMark x1="42419" y1="81191" x2="42419" y2="81191"/>
                                    <a14:foregroundMark x1="42148" y1="81461" x2="42148" y2="81461"/>
                                    <a14:foregroundMark x1="42419" y1="82138" x2="42419" y2="82138"/>
                                    <a14:foregroundMark x1="42780" y1="83559" x2="42780" y2="83559"/>
                                    <a14:foregroundMark x1="38628" y1="82476" x2="38628" y2="82476"/>
                                    <a14:backgroundMark x1="40253" y1="82544" x2="40253" y2="82544"/>
                                    <a14:backgroundMark x1="35740" y1="84303" x2="35740" y2="84303"/>
                                    <a14:backgroundMark x1="43953" y1="81867" x2="43953" y2="81867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026" t="33966" r="26976" b="12912"/>
                      <a:stretch/>
                    </p:blipFill>
                    <p:spPr>
                      <a:xfrm>
                        <a:off x="12888620" y="16671447"/>
                        <a:ext cx="640955" cy="873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圖片 20">
                        <a:extLst>
                          <a:ext uri="{FF2B5EF4-FFF2-40B4-BE49-F238E27FC236}">
                            <a16:creationId xmlns:a16="http://schemas.microsoft.com/office/drawing/2014/main" id="{CAA33CCC-AAD7-4CC6-A922-D1B15B5F6F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3717" b="96530" l="22307" r="8088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619" t="4090" r="19437" b="3765"/>
                      <a:stretch/>
                    </p:blipFill>
                    <p:spPr>
                      <a:xfrm>
                        <a:off x="20260298" y="18576144"/>
                        <a:ext cx="912532" cy="157093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圖片 21">
                        <a:extLst>
                          <a:ext uri="{FF2B5EF4-FFF2-40B4-BE49-F238E27FC236}">
                            <a16:creationId xmlns:a16="http://schemas.microsoft.com/office/drawing/2014/main" id="{F142B8B6-0AB7-414A-A6FD-50263586C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852" t="20170" r="16856" b="20408"/>
                      <a:stretch/>
                    </p:blipFill>
                    <p:spPr>
                      <a:xfrm rot="19325302">
                        <a:off x="15055293" y="16023589"/>
                        <a:ext cx="987388" cy="85912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圖片 22">
                        <a:extLst>
                          <a:ext uri="{FF2B5EF4-FFF2-40B4-BE49-F238E27FC236}">
                            <a16:creationId xmlns:a16="http://schemas.microsoft.com/office/drawing/2014/main" id="{62334ABF-038D-4B1C-92A7-674A652FD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4421224" y="17080762"/>
                        <a:ext cx="1675953" cy="1186349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4" name="群組 23">
                        <a:extLst>
                          <a:ext uri="{FF2B5EF4-FFF2-40B4-BE49-F238E27FC236}">
                            <a16:creationId xmlns:a16="http://schemas.microsoft.com/office/drawing/2014/main" id="{609761A3-06DA-4D24-BFBB-F8F5FD78458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065996" y="14959886"/>
                        <a:ext cx="13283165" cy="5360762"/>
                        <a:chOff x="-3204224" y="-875157"/>
                        <a:chExt cx="13211810" cy="5357393"/>
                      </a:xfrm>
                    </p:grpSpPr>
                    <p:grpSp>
                      <p:nvGrpSpPr>
                        <p:cNvPr id="35" name="群組 34">
                          <a:extLst>
                            <a:ext uri="{FF2B5EF4-FFF2-40B4-BE49-F238E27FC236}">
                              <a16:creationId xmlns:a16="http://schemas.microsoft.com/office/drawing/2014/main" id="{58AC43A8-40C0-49CD-B150-98E1D3A3A3B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3204224" y="-875157"/>
                          <a:ext cx="13211810" cy="5357393"/>
                          <a:chOff x="-3242532" y="-798425"/>
                          <a:chExt cx="13369766" cy="4887667"/>
                        </a:xfrm>
                      </p:grpSpPr>
                      <p:pic>
                        <p:nvPicPr>
                          <p:cNvPr id="37" name="圖片 36">
                            <a:extLst>
                              <a:ext uri="{FF2B5EF4-FFF2-40B4-BE49-F238E27FC236}">
                                <a16:creationId xmlns:a16="http://schemas.microsoft.com/office/drawing/2014/main" id="{054440A0-5408-4AC4-A978-9499EBDD196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 cstate="print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0" b="100000" l="0" r="99340">
                                        <a14:foregroundMark x1="12541" y1="3518" x2="12541" y2="3518"/>
                                        <a14:foregroundMark x1="11881" y1="4020" x2="11881" y2="4020"/>
                                        <a14:foregroundMark x1="10231" y1="5528" x2="10231" y2="5528"/>
                                        <a14:foregroundMark x1="25743" y1="5528" x2="25743" y2="5528"/>
                                        <a14:foregroundMark x1="21122" y1="3518" x2="21122" y2="3518"/>
                                        <a14:foregroundMark x1="28713" y1="5528" x2="28713" y2="5528"/>
                                        <a14:foregroundMark x1="29373" y1="6030" x2="29373" y2="6030"/>
                                        <a14:foregroundMark x1="17492" y1="3518" x2="17492" y2="3518"/>
                                        <a14:backgroundMark x1="13531" y1="1508" x2="13531" y2="1508"/>
                                        <a14:backgroundMark x1="18482" y1="1005" x2="18482" y2="1005"/>
                                        <a14:backgroundMark x1="26073" y1="1508" x2="26073" y2="1508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486704" y="1097944"/>
                            <a:ext cx="1640530" cy="1058878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8" name="圖片 37">
                            <a:extLst>
                              <a:ext uri="{FF2B5EF4-FFF2-40B4-BE49-F238E27FC236}">
                                <a16:creationId xmlns:a16="http://schemas.microsoft.com/office/drawing/2014/main" id="{450422F2-0F3D-4041-B8A8-A5EC8839576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1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965" t="18402" r="14923" b="22234"/>
                          <a:stretch/>
                        </p:blipFill>
                        <p:spPr bwMode="auto">
                          <a:xfrm>
                            <a:off x="-574886" y="-670474"/>
                            <a:ext cx="1391349" cy="76170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grpSp>
                        <p:nvGrpSpPr>
                          <p:cNvPr id="39" name="群組 38">
                            <a:extLst>
                              <a:ext uri="{FF2B5EF4-FFF2-40B4-BE49-F238E27FC236}">
                                <a16:creationId xmlns:a16="http://schemas.microsoft.com/office/drawing/2014/main" id="{2E5553BB-C4AB-451A-A2A0-CD25457C256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320822" y="-798425"/>
                            <a:ext cx="4945027" cy="4486185"/>
                            <a:chOff x="1476925" y="-798516"/>
                            <a:chExt cx="4945507" cy="4486697"/>
                          </a:xfrm>
                        </p:grpSpPr>
                        <p:pic>
                          <p:nvPicPr>
                            <p:cNvPr id="53" name="圖片 52">
                              <a:extLst>
                                <a:ext uri="{FF2B5EF4-FFF2-40B4-BE49-F238E27FC236}">
                                  <a16:creationId xmlns:a16="http://schemas.microsoft.com/office/drawing/2014/main" id="{58729930-61FE-4556-B8E6-611C7A4AF3A7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77346"/>
                            <a:stretch/>
                          </p:blipFill>
                          <p:spPr bwMode="auto">
                            <a:xfrm rot="5400000">
                              <a:off x="4244199" y="1663579"/>
                              <a:ext cx="2685225" cy="1363980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54" name="圖片 53">
                              <a:extLst>
                                <a:ext uri="{FF2B5EF4-FFF2-40B4-BE49-F238E27FC236}">
                                  <a16:creationId xmlns:a16="http://schemas.microsoft.com/office/drawing/2014/main" id="{F386B54E-4771-41FA-A913-0659A59796D9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3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4">
                                      <a14:imgEffect>
                                        <a14:backgroundRemoval t="1245" b="51037" l="12305" r="89844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1651" t="3622" r="11477" b="48397"/>
                            <a:stretch/>
                          </p:blipFill>
                          <p:spPr bwMode="auto">
                            <a:xfrm>
                              <a:off x="1718562" y="-798516"/>
                              <a:ext cx="3438162" cy="2019974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55" name="圖片 54">
                              <a:extLst>
                                <a:ext uri="{FF2B5EF4-FFF2-40B4-BE49-F238E27FC236}">
                                  <a16:creationId xmlns:a16="http://schemas.microsoft.com/office/drawing/2014/main" id="{DA6AA13C-B467-43F1-B152-C4B3015A2287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77346"/>
                            <a:stretch/>
                          </p:blipFill>
                          <p:spPr bwMode="auto">
                            <a:xfrm>
                              <a:off x="1476925" y="1009441"/>
                              <a:ext cx="4702329" cy="819785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56" name="圖片 55">
                              <a:extLst>
                                <a:ext uri="{FF2B5EF4-FFF2-40B4-BE49-F238E27FC236}">
                                  <a16:creationId xmlns:a16="http://schemas.microsoft.com/office/drawing/2014/main" id="{47CEAF00-AD40-4C59-82E4-2CEECD471ECF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5457" t="58990" r="37636" b="21547"/>
                            <a:stretch/>
                          </p:blipFill>
                          <p:spPr bwMode="auto">
                            <a:xfrm>
                              <a:off x="4899515" y="436953"/>
                              <a:ext cx="792611" cy="609717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57" name="圖片 56">
                              <a:extLst>
                                <a:ext uri="{FF2B5EF4-FFF2-40B4-BE49-F238E27FC236}">
                                  <a16:creationId xmlns:a16="http://schemas.microsoft.com/office/drawing/2014/main" id="{144C652E-0CF9-48C2-A742-4A00B300278D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34362" r="74141" b="39782"/>
                            <a:stretch/>
                          </p:blipFill>
                          <p:spPr bwMode="auto">
                            <a:xfrm rot="3845348">
                              <a:off x="5796174" y="1179273"/>
                              <a:ext cx="564539" cy="687977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58" name="圖片 57">
                              <a:extLst>
                                <a:ext uri="{FF2B5EF4-FFF2-40B4-BE49-F238E27FC236}">
                                  <a16:creationId xmlns:a16="http://schemas.microsoft.com/office/drawing/2014/main" id="{348D95C5-58AD-4BE0-A946-E38676CF8B24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3130" t="23820" r="20045"/>
                            <a:stretch/>
                          </p:blipFill>
                          <p:spPr bwMode="auto">
                            <a:xfrm>
                              <a:off x="4661300" y="1135156"/>
                              <a:ext cx="1193937" cy="194188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" name="圖片 39">
                            <a:extLst>
                              <a:ext uri="{FF2B5EF4-FFF2-40B4-BE49-F238E27FC236}">
                                <a16:creationId xmlns:a16="http://schemas.microsoft.com/office/drawing/2014/main" id="{D6B3A60D-D16F-46DA-8C30-2A00957B3C1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359" r="39005"/>
                          <a:stretch/>
                        </p:blipFill>
                        <p:spPr>
                          <a:xfrm>
                            <a:off x="-2561078" y="1973529"/>
                            <a:ext cx="596953" cy="130509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41" name="圖片 40">
                            <a:extLst>
                              <a:ext uri="{FF2B5EF4-FFF2-40B4-BE49-F238E27FC236}">
                                <a16:creationId xmlns:a16="http://schemas.microsoft.com/office/drawing/2014/main" id="{B3F686AD-00D5-4ABE-B86A-A6732DB4586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9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300029" y="573770"/>
                            <a:ext cx="1003319" cy="1003322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42" name="直線單箭頭接點 41">
                            <a:extLst>
                              <a:ext uri="{FF2B5EF4-FFF2-40B4-BE49-F238E27FC236}">
                                <a16:creationId xmlns:a16="http://schemas.microsoft.com/office/drawing/2014/main" id="{1404A74A-0C93-4D47-A6CC-E795F5BD3C46}"/>
                              </a:ext>
                            </a:extLst>
                          </p:cNvPr>
                          <p:cNvCxnSpPr>
                            <a:cxnSpLocks/>
                            <a:endCxn id="40" idx="3"/>
                          </p:cNvCxnSpPr>
                          <p:nvPr/>
                        </p:nvCxnSpPr>
                        <p:spPr>
                          <a:xfrm flipH="1">
                            <a:off x="-1964125" y="2146802"/>
                            <a:ext cx="1858295" cy="47927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直線單箭頭接點 42">
                            <a:extLst>
                              <a:ext uri="{FF2B5EF4-FFF2-40B4-BE49-F238E27FC236}">
                                <a16:creationId xmlns:a16="http://schemas.microsoft.com/office/drawing/2014/main" id="{4846F1DD-7DB6-4996-8DEB-DDAC36D568D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54341" y="676174"/>
                            <a:ext cx="0" cy="6052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" name="直線單箭頭接點 43">
                            <a:extLst>
                              <a:ext uri="{FF2B5EF4-FFF2-40B4-BE49-F238E27FC236}">
                                <a16:creationId xmlns:a16="http://schemas.microsoft.com/office/drawing/2014/main" id="{810A65C8-A1CD-4557-BACA-8B7B1C3EC6A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73052" y="-25926"/>
                            <a:ext cx="0" cy="5684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pic>
                        <p:nvPicPr>
                          <p:cNvPr id="45" name="圖片 44">
                            <a:extLst>
                              <a:ext uri="{FF2B5EF4-FFF2-40B4-BE49-F238E27FC236}">
                                <a16:creationId xmlns:a16="http://schemas.microsoft.com/office/drawing/2014/main" id="{8FD97589-65BE-476D-AB0F-59FE02CAD68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471" t="57056" r="38948" b="22015"/>
                          <a:stretch/>
                        </p:blipFill>
                        <p:spPr bwMode="auto">
                          <a:xfrm>
                            <a:off x="6282523" y="348370"/>
                            <a:ext cx="694589" cy="655609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sp>
                        <p:nvSpPr>
                          <p:cNvPr id="46" name="向下箭號 32">
                            <a:extLst>
                              <a:ext uri="{FF2B5EF4-FFF2-40B4-BE49-F238E27FC236}">
                                <a16:creationId xmlns:a16="http://schemas.microsoft.com/office/drawing/2014/main" id="{09988710-D724-4718-B62B-ED5749DAD7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3466751" y="-164002"/>
                            <a:ext cx="367145" cy="1869886"/>
                          </a:xfrm>
                          <a:prstGeom prst="downArrow">
                            <a:avLst/>
                          </a:prstGeom>
                          <a:solidFill>
                            <a:srgbClr val="FF0000">
                              <a:alpha val="62000"/>
                            </a:srgbClr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zh-TW" altLang="en-US"/>
                          </a:p>
                        </p:txBody>
                      </p:sp>
                      <p:sp>
                        <p:nvSpPr>
                          <p:cNvPr id="47" name="文字方塊 33">
                            <a:extLst>
                              <a:ext uri="{FF2B5EF4-FFF2-40B4-BE49-F238E27FC236}">
                                <a16:creationId xmlns:a16="http://schemas.microsoft.com/office/drawing/2014/main" id="{9B79AE72-CDC0-4749-B43F-B9D15558A31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3169" y="165658"/>
                            <a:ext cx="2422341" cy="312914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(Wi-Fi</a:t>
                            </a:r>
                            <a:r>
                              <a:rPr lang="zh-TW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模組</a:t>
                            </a: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20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48" name="文字方塊 34">
                            <a:extLst>
                              <a:ext uri="{FF2B5EF4-FFF2-40B4-BE49-F238E27FC236}">
                                <a16:creationId xmlns:a16="http://schemas.microsoft.com/office/drawing/2014/main" id="{B99A059D-EDE2-4A55-B04B-035A16D790A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-3242532" y="3128792"/>
                            <a:ext cx="2380860" cy="464127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2000" kern="100" dirty="0"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(Lora</a:t>
                            </a:r>
                            <a:r>
                              <a:rPr lang="zh-TW" sz="2000" kern="100" dirty="0"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天線</a:t>
                            </a:r>
                            <a:r>
                              <a:rPr lang="en-US" sz="2000" kern="100" dirty="0"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2000" kern="100" dirty="0"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49" name="文字方塊 35">
                            <a:extLst>
                              <a:ext uri="{FF2B5EF4-FFF2-40B4-BE49-F238E27FC236}">
                                <a16:creationId xmlns:a16="http://schemas.microsoft.com/office/drawing/2014/main" id="{C5B81C64-2A58-47C2-ADB7-FC5E1F80C0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81547" y="1249367"/>
                            <a:ext cx="1869887" cy="35614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spcAft>
                                <a:spcPts val="0"/>
                              </a:spcAft>
                            </a:pP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蜂鳴器</a:t>
                            </a: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20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50" name="文字方塊 38">
                            <a:extLst>
                              <a:ext uri="{FF2B5EF4-FFF2-40B4-BE49-F238E27FC236}">
                                <a16:creationId xmlns:a16="http://schemas.microsoft.com/office/drawing/2014/main" id="{61694C57-E3B2-4D74-913F-8B03269E95F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984" y="-704782"/>
                            <a:ext cx="2251353" cy="267059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altLang="en-US" sz="2000" kern="100" dirty="0"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自製網頁</a:t>
                            </a: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20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51" name="文字方塊 39">
                            <a:extLst>
                              <a:ext uri="{FF2B5EF4-FFF2-40B4-BE49-F238E27FC236}">
                                <a16:creationId xmlns:a16="http://schemas.microsoft.com/office/drawing/2014/main" id="{E7AB7A01-58DB-4DAD-81AE-34CB85F7676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-1192586" y="3548915"/>
                            <a:ext cx="2111956" cy="540327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spcAft>
                                <a:spcPts val="0"/>
                              </a:spcAft>
                            </a:pPr>
                            <a:r>
                              <a:rPr lang="en-US" sz="28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sz="28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家用端</a:t>
                            </a:r>
                            <a:r>
                              <a:rPr lang="en-US" sz="28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28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52" name="向下箭號 52">
                            <a:extLst>
                              <a:ext uri="{FF2B5EF4-FFF2-40B4-BE49-F238E27FC236}">
                                <a16:creationId xmlns:a16="http://schemas.microsoft.com/office/drawing/2014/main" id="{E2D0B7B9-0247-41F8-A3D4-7002432643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4507705">
                            <a:off x="7883727" y="1643001"/>
                            <a:ext cx="277935" cy="1034817"/>
                          </a:xfrm>
                          <a:prstGeom prst="downArrow">
                            <a:avLst/>
                          </a:prstGeom>
                          <a:solidFill>
                            <a:srgbClr val="FF0000">
                              <a:alpha val="62000"/>
                            </a:srgbClr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zh-TW" altLang="en-US"/>
                          </a:p>
                        </p:txBody>
                      </p:sp>
                    </p:grpSp>
                    <p:pic>
                      <p:nvPicPr>
                        <p:cNvPr id="36" name="圖片 35">
                          <a:extLst>
                            <a:ext uri="{FF2B5EF4-FFF2-40B4-BE49-F238E27FC236}">
                              <a16:creationId xmlns:a16="http://schemas.microsoft.com/office/drawing/2014/main" id="{43B5B568-F8DC-431F-B8A1-E466DC4A23C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34362" r="74141" b="39782"/>
                        <a:stretch/>
                      </p:blipFill>
                      <p:spPr bwMode="auto">
                        <a:xfrm rot="20960549">
                          <a:off x="6199062" y="1363906"/>
                          <a:ext cx="600055" cy="66546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xtLst>
                          <a:ext uri="{53640926-AAD7-44D8-BBD7-CCE9431645EC}">
                            <a14:shadowObscured xmlns:a14="http://schemas.microsoft.com/office/drawing/2010/main"/>
                          </a:ext>
                        </a:extLst>
                      </p:spPr>
                    </p:pic>
                  </p:grpSp>
                  <p:sp>
                    <p:nvSpPr>
                      <p:cNvPr id="25" name="文字方塊 33">
                        <a:extLst>
                          <a:ext uri="{FF2B5EF4-FFF2-40B4-BE49-F238E27FC236}">
                            <a16:creationId xmlns:a16="http://schemas.microsoft.com/office/drawing/2014/main" id="{FA81E997-C301-4773-BDAC-7EAFC71DB9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923066" y="18389497"/>
                        <a:ext cx="2932264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Arduino</a:t>
                        </a:r>
                        <a:r>
                          <a:rPr lang="zh-TW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26" name="圖片 25">
                        <a:extLst>
                          <a:ext uri="{FF2B5EF4-FFF2-40B4-BE49-F238E27FC236}">
                            <a16:creationId xmlns:a16="http://schemas.microsoft.com/office/drawing/2014/main" id="{E6C28C2A-2628-4BB5-B6E9-1548E537417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0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1">
                                <a14:imgEffect>
                                  <a14:backgroundRemoval t="32468" b="75974" l="52294" r="10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276" t="30299" b="20866"/>
                      <a:stretch/>
                    </p:blipFill>
                    <p:spPr>
                      <a:xfrm>
                        <a:off x="12905501" y="15418771"/>
                        <a:ext cx="1221541" cy="61442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7" name="文字方塊 33">
                        <a:extLst>
                          <a:ext uri="{FF2B5EF4-FFF2-40B4-BE49-F238E27FC236}">
                            <a16:creationId xmlns:a16="http://schemas.microsoft.com/office/drawing/2014/main" id="{873A3460-46BF-47AE-9192-F27E0B408F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324074" y="15901418"/>
                        <a:ext cx="2464460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LCD</a:t>
                        </a:r>
                        <a:r>
                          <a:rPr lang="zh-TW" alt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顯示器</a:t>
                        </a: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8" name="文字方塊 33">
                        <a:extLst>
                          <a:ext uri="{FF2B5EF4-FFF2-40B4-BE49-F238E27FC236}">
                            <a16:creationId xmlns:a16="http://schemas.microsoft.com/office/drawing/2014/main" id="{FF821211-0E4A-416F-ACD4-FDF5E7A42D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18726" y="18135531"/>
                        <a:ext cx="2884680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EGO-A7</a:t>
                        </a:r>
                        <a:r>
                          <a:rPr lang="zh-TW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29" name="圖片 28">
                        <a:extLst>
                          <a:ext uri="{FF2B5EF4-FFF2-40B4-BE49-F238E27FC236}">
                            <a16:creationId xmlns:a16="http://schemas.microsoft.com/office/drawing/2014/main" id="{6C5FB0BE-1870-4013-A80C-318B59BE22A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43" r="33343"/>
                      <a:stretch/>
                    </p:blipFill>
                    <p:spPr>
                      <a:xfrm>
                        <a:off x="24120576" y="15212512"/>
                        <a:ext cx="935195" cy="168480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0" name="文字方塊 34">
                        <a:extLst>
                          <a:ext uri="{FF2B5EF4-FFF2-40B4-BE49-F238E27FC236}">
                            <a16:creationId xmlns:a16="http://schemas.microsoft.com/office/drawing/2014/main" id="{CB1DB291-CF6E-4DB3-9C07-2E78AB524C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429183" y="15437625"/>
                        <a:ext cx="2374109" cy="50905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(Lora</a:t>
                        </a:r>
                        <a:r>
                          <a:rPr lang="zh-TW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天線</a:t>
                        </a: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文字方塊 33">
                        <a:extLst>
                          <a:ext uri="{FF2B5EF4-FFF2-40B4-BE49-F238E27FC236}">
                            <a16:creationId xmlns:a16="http://schemas.microsoft.com/office/drawing/2014/main" id="{2A647FEA-BAE8-4171-8F4E-465B8DF7C9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194287" y="17477668"/>
                        <a:ext cx="2070555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(EMG</a:t>
                        </a:r>
                        <a:r>
                          <a:rPr lang="zh-TW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32" name="圖片 31">
                        <a:extLst>
                          <a:ext uri="{FF2B5EF4-FFF2-40B4-BE49-F238E27FC236}">
                            <a16:creationId xmlns:a16="http://schemas.microsoft.com/office/drawing/2014/main" id="{FC1F2773-A3B6-4D65-A1DD-08049D538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2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3">
                                <a14:imgEffect>
                                  <a14:backgroundRemoval t="13625" b="88375" l="9250" r="91250">
                                    <a14:foregroundMark x1="72500" y1="19000" x2="72500" y2="19000"/>
                                    <a14:foregroundMark x1="74875" y1="17750" x2="74875" y2="17750"/>
                                    <a14:foregroundMark x1="73750" y1="18375" x2="73750" y2="18375"/>
                                    <a14:foregroundMark x1="71750" y1="19375" x2="71750" y2="19375"/>
                                    <a14:foregroundMark x1="74000" y1="23000" x2="74000" y2="23000"/>
                                    <a14:foregroundMark x1="75500" y1="22000" x2="75500" y2="22000"/>
                                    <a14:foregroundMark x1="77750" y1="20875" x2="77750" y2="20875"/>
                                    <a14:foregroundMark x1="79625" y1="19750" x2="79625" y2="19750"/>
                                    <a14:foregroundMark x1="77500" y1="25750" x2="77500" y2="25750"/>
                                    <a14:foregroundMark x1="76375" y1="26375" x2="76375" y2="26375"/>
                                    <a14:foregroundMark x1="78625" y1="24750" x2="78625" y2="24750"/>
                                    <a14:foregroundMark x1="80250" y1="23750" x2="80250" y2="23750"/>
                                    <a14:foregroundMark x1="81625" y1="23125" x2="81625" y2="23125"/>
                                    <a14:foregroundMark x1="83250" y1="22375" x2="83250" y2="22375"/>
                                    <a14:foregroundMark x1="85750" y1="21375" x2="85750" y2="21375"/>
                                    <a14:foregroundMark x1="79375" y1="29250" x2="79375" y2="29250"/>
                                    <a14:foregroundMark x1="80875" y1="28125" x2="80875" y2="28125"/>
                                    <a14:foregroundMark x1="82250" y1="27500" x2="82250" y2="27500"/>
                                    <a14:foregroundMark x1="83875" y1="26625" x2="83875" y2="26625"/>
                                    <a14:foregroundMark x1="85250" y1="25875" x2="85250" y2="25875"/>
                                    <a14:foregroundMark x1="86375" y1="25250" x2="86375" y2="25250"/>
                                    <a14:foregroundMark x1="88000" y1="24375" x2="88000" y2="24375"/>
                                    <a14:foregroundMark x1="81250" y1="32750" x2="81250" y2="32750"/>
                                    <a14:foregroundMark x1="82625" y1="31750" x2="82625" y2="31750"/>
                                    <a14:foregroundMark x1="84625" y1="31000" x2="84625" y2="31000"/>
                                    <a14:foregroundMark x1="85375" y1="30875" x2="85375" y2="30875"/>
                                    <a14:foregroundMark x1="87000" y1="29250" x2="87000" y2="29250"/>
                                    <a14:foregroundMark x1="86375" y1="30375" x2="86375" y2="30375"/>
                                    <a14:foregroundMark x1="88125" y1="29000" x2="88125" y2="29000"/>
                                    <a14:foregroundMark x1="88750" y1="28375" x2="88750" y2="28375"/>
                                    <a14:foregroundMark x1="89875" y1="27250" x2="89875" y2="2725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30" t="13076" r="8746" b="11715"/>
                      <a:stretch/>
                    </p:blipFill>
                    <p:spPr>
                      <a:xfrm>
                        <a:off x="16664357" y="17804021"/>
                        <a:ext cx="1005364" cy="91847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3" name="文字方塊 35">
                        <a:extLst>
                          <a:ext uri="{FF2B5EF4-FFF2-40B4-BE49-F238E27FC236}">
                            <a16:creationId xmlns:a16="http://schemas.microsoft.com/office/drawing/2014/main" id="{B3BA05DD-F48F-41E2-A597-A56894C219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461419" y="18689706"/>
                        <a:ext cx="2173059" cy="39061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24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24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GPS</a:t>
                        </a:r>
                        <a:r>
                          <a:rPr lang="zh-TW" altLang="en-US" sz="24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24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文字方塊 35">
                        <a:extLst>
                          <a:ext uri="{FF2B5EF4-FFF2-40B4-BE49-F238E27FC236}">
                            <a16:creationId xmlns:a16="http://schemas.microsoft.com/office/drawing/2014/main" id="{92BB8914-8E17-4DC9-BCD9-23A0A3FA42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527596" y="19598103"/>
                        <a:ext cx="2067953" cy="39061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GPS</a:t>
                        </a:r>
                        <a:r>
                          <a:rPr lang="zh-TW" alt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" name="直線單箭頭接點 17">
                      <a:extLst>
                        <a:ext uri="{FF2B5EF4-FFF2-40B4-BE49-F238E27FC236}">
                          <a16:creationId xmlns:a16="http://schemas.microsoft.com/office/drawing/2014/main" id="{621F5753-BC39-46CE-84C8-A09CD904C6E9}"/>
                        </a:ext>
                      </a:extLst>
                    </p:cNvPr>
                    <p:cNvCxnSpPr>
                      <a:cxnSpLocks/>
                      <a:endCxn id="20" idx="3"/>
                    </p:cNvCxnSpPr>
                    <p:nvPr/>
                  </p:nvCxnSpPr>
                  <p:spPr>
                    <a:xfrm flipH="1" flipV="1">
                      <a:off x="13442296" y="17163200"/>
                      <a:ext cx="1584092" cy="35390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直線單箭頭接點 18">
                      <a:extLst>
                        <a:ext uri="{FF2B5EF4-FFF2-40B4-BE49-F238E27FC236}">
                          <a16:creationId xmlns:a16="http://schemas.microsoft.com/office/drawing/2014/main" id="{149DBE1A-85CC-4171-BCBE-AC06DA4CB1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13836024" y="16417835"/>
                      <a:ext cx="1228498" cy="785936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5" name="直線單箭頭接點 14">
                    <a:extLst>
                      <a:ext uri="{FF2B5EF4-FFF2-40B4-BE49-F238E27FC236}">
                        <a16:creationId xmlns:a16="http://schemas.microsoft.com/office/drawing/2014/main" id="{5DD1E078-C53C-485F-9E57-2651CA90A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598622" y="17223240"/>
                    <a:ext cx="855910" cy="14514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直線單箭頭接點 15">
                    <a:extLst>
                      <a:ext uri="{FF2B5EF4-FFF2-40B4-BE49-F238E27FC236}">
                        <a16:creationId xmlns:a16="http://schemas.microsoft.com/office/drawing/2014/main" id="{46040E21-2103-469C-B8B7-83EC0CB69B77}"/>
                      </a:ext>
                    </a:extLst>
                  </p:cNvPr>
                  <p:cNvCxnSpPr>
                    <a:cxnSpLocks/>
                    <a:endCxn id="32" idx="1"/>
                  </p:cNvCxnSpPr>
                  <p:nvPr/>
                </p:nvCxnSpPr>
                <p:spPr>
                  <a:xfrm>
                    <a:off x="16598622" y="18323548"/>
                    <a:ext cx="686306" cy="6561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" name="直線單箭頭接點 11">
                  <a:extLst>
                    <a:ext uri="{FF2B5EF4-FFF2-40B4-BE49-F238E27FC236}">
                      <a16:creationId xmlns:a16="http://schemas.microsoft.com/office/drawing/2014/main" id="{CA00BFE9-29ED-41EA-8B70-FAFF7982EC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39487" y="17906916"/>
                  <a:ext cx="1411569" cy="130170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線單箭頭接點 12">
                  <a:extLst>
                    <a:ext uri="{FF2B5EF4-FFF2-40B4-BE49-F238E27FC236}">
                      <a16:creationId xmlns:a16="http://schemas.microsoft.com/office/drawing/2014/main" id="{539B74A0-7EFE-412C-B2A0-E69456F30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439487" y="16809349"/>
                  <a:ext cx="614001" cy="97318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3D6FA07-3F36-4BA1-A37A-CA09BE467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3625" b="88375" l="9250" r="91250">
                          <a14:foregroundMark x1="72500" y1="19000" x2="72500" y2="19000"/>
                          <a14:foregroundMark x1="74875" y1="17750" x2="74875" y2="17750"/>
                          <a14:foregroundMark x1="73750" y1="18375" x2="73750" y2="18375"/>
                          <a14:foregroundMark x1="71750" y1="19375" x2="71750" y2="19375"/>
                          <a14:foregroundMark x1="74000" y1="23000" x2="74000" y2="23000"/>
                          <a14:foregroundMark x1="75500" y1="22000" x2="75500" y2="22000"/>
                          <a14:foregroundMark x1="77750" y1="20875" x2="77750" y2="20875"/>
                          <a14:foregroundMark x1="79625" y1="19750" x2="79625" y2="19750"/>
                          <a14:foregroundMark x1="77500" y1="25750" x2="77500" y2="25750"/>
                          <a14:foregroundMark x1="76375" y1="26375" x2="76375" y2="26375"/>
                          <a14:foregroundMark x1="78625" y1="24750" x2="78625" y2="24750"/>
                          <a14:foregroundMark x1="80250" y1="23750" x2="80250" y2="23750"/>
                          <a14:foregroundMark x1="81625" y1="23125" x2="81625" y2="23125"/>
                          <a14:foregroundMark x1="83250" y1="22375" x2="83250" y2="22375"/>
                          <a14:foregroundMark x1="85750" y1="21375" x2="85750" y2="21375"/>
                          <a14:foregroundMark x1="79375" y1="29250" x2="79375" y2="29250"/>
                          <a14:foregroundMark x1="80875" y1="28125" x2="80875" y2="28125"/>
                          <a14:foregroundMark x1="82250" y1="27500" x2="82250" y2="27500"/>
                          <a14:foregroundMark x1="83875" y1="26625" x2="83875" y2="26625"/>
                          <a14:foregroundMark x1="85250" y1="25875" x2="85250" y2="25875"/>
                          <a14:foregroundMark x1="86375" y1="25250" x2="86375" y2="25250"/>
                          <a14:foregroundMark x1="88000" y1="24375" x2="88000" y2="24375"/>
                          <a14:foregroundMark x1="81250" y1="32750" x2="81250" y2="32750"/>
                          <a14:foregroundMark x1="82625" y1="31750" x2="82625" y2="31750"/>
                          <a14:foregroundMark x1="84625" y1="31000" x2="84625" y2="31000"/>
                          <a14:foregroundMark x1="85375" y1="30875" x2="85375" y2="30875"/>
                          <a14:foregroundMark x1="87000" y1="29250" x2="87000" y2="29250"/>
                          <a14:foregroundMark x1="86375" y1="30375" x2="86375" y2="30375"/>
                          <a14:foregroundMark x1="88125" y1="29000" x2="88125" y2="29000"/>
                          <a14:foregroundMark x1="88750" y1="28375" x2="88750" y2="28375"/>
                          <a14:foregroundMark x1="89875" y1="27250" x2="89875" y2="27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0" t="13076" r="8746" b="11715"/>
            <a:stretch/>
          </p:blipFill>
          <p:spPr>
            <a:xfrm>
              <a:off x="26243401" y="14222256"/>
              <a:ext cx="1016047" cy="1017418"/>
            </a:xfrm>
            <a:prstGeom prst="rect">
              <a:avLst/>
            </a:prstGeom>
          </p:spPr>
        </p:pic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6E503677-6F5A-4E18-BAC1-2A250DE4E5C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94" y="94726"/>
            <a:ext cx="416300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28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96406" y="467885"/>
            <a:ext cx="5141180" cy="6858000"/>
          </a:xfrm>
          <a:prstGeom prst="rect">
            <a:avLst/>
          </a:prstGeom>
        </p:spPr>
      </p:pic>
      <p:sp>
        <p:nvSpPr>
          <p:cNvPr id="10" name="文字方塊 39">
            <a:extLst>
              <a:ext uri="{FF2B5EF4-FFF2-40B4-BE49-F238E27FC236}">
                <a16:creationId xmlns:a16="http://schemas.microsoft.com/office/drawing/2014/main" id="{E7AB7A01-58DB-4DAD-81AE-34CB85F76765}"/>
              </a:ext>
            </a:extLst>
          </p:cNvPr>
          <p:cNvSpPr txBox="1"/>
          <p:nvPr/>
        </p:nvSpPr>
        <p:spPr>
          <a:xfrm>
            <a:off x="96676" y="97609"/>
            <a:ext cx="2655853" cy="55474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sz="5400" kern="100" dirty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家用端</a:t>
            </a:r>
            <a:endParaRPr lang="zh-TW" sz="5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C66DA5A-1CC3-435C-904B-5705277CE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94" y="94726"/>
            <a:ext cx="416300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77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617287390.4357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596" y="857250"/>
            <a:ext cx="11485984" cy="5143500"/>
          </a:xfrm>
          <a:prstGeom prst="rect">
            <a:avLst/>
          </a:prstGeom>
        </p:spPr>
      </p:pic>
      <p:sp>
        <p:nvSpPr>
          <p:cNvPr id="7" name="文字方塊 39">
            <a:extLst>
              <a:ext uri="{FF2B5EF4-FFF2-40B4-BE49-F238E27FC236}">
                <a16:creationId xmlns:a16="http://schemas.microsoft.com/office/drawing/2014/main" id="{E7AB7A01-58DB-4DAD-81AE-34CB85F76765}"/>
              </a:ext>
            </a:extLst>
          </p:cNvPr>
          <p:cNvSpPr txBox="1"/>
          <p:nvPr/>
        </p:nvSpPr>
        <p:spPr>
          <a:xfrm>
            <a:off x="0" y="0"/>
            <a:ext cx="3402304" cy="55474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5400" kern="1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復健模式</a:t>
            </a:r>
            <a:endParaRPr lang="zh-TW" sz="5400" kern="100" dirty="0">
              <a:solidFill>
                <a:srgbClr val="00B05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090652-4AD1-44F3-8831-80E3242A8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94" y="94726"/>
            <a:ext cx="416300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77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文字方塊 39">
            <a:extLst>
              <a:ext uri="{FF2B5EF4-FFF2-40B4-BE49-F238E27FC236}">
                <a16:creationId xmlns:a16="http://schemas.microsoft.com/office/drawing/2014/main" id="{E7AB7A01-58DB-4DAD-81AE-34CB85F76765}"/>
              </a:ext>
            </a:extLst>
          </p:cNvPr>
          <p:cNvSpPr txBox="1"/>
          <p:nvPr/>
        </p:nvSpPr>
        <p:spPr>
          <a:xfrm>
            <a:off x="96676" y="97609"/>
            <a:ext cx="2655853" cy="55474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5400" kern="100" dirty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長者</a:t>
            </a:r>
            <a:r>
              <a:rPr lang="zh-TW" sz="5400" kern="100" dirty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端</a:t>
            </a:r>
            <a:endParaRPr lang="zh-TW" sz="5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89998" y="467885"/>
            <a:ext cx="5141180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257AD3E-8C27-4582-8CDD-81B35EBF3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94" y="94726"/>
            <a:ext cx="416300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3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文字方塊 39">
            <a:extLst>
              <a:ext uri="{FF2B5EF4-FFF2-40B4-BE49-F238E27FC236}">
                <a16:creationId xmlns:a16="http://schemas.microsoft.com/office/drawing/2014/main" id="{E7AB7A01-58DB-4DAD-81AE-34CB85F76765}"/>
              </a:ext>
            </a:extLst>
          </p:cNvPr>
          <p:cNvSpPr txBox="1"/>
          <p:nvPr/>
        </p:nvSpPr>
        <p:spPr>
          <a:xfrm>
            <a:off x="96677" y="97609"/>
            <a:ext cx="4549968" cy="55474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5400" kern="100" dirty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模組化</a:t>
            </a:r>
            <a:r>
              <a:rPr lang="en-US" altLang="zh-TW" sz="5400" kern="100" dirty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layout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9" y="1645920"/>
            <a:ext cx="5253401" cy="490118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84" y="1645920"/>
            <a:ext cx="5439898" cy="49011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17EB18-EC95-4E06-915B-C75CA5B57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194" y="94726"/>
            <a:ext cx="4163006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文字方塊 39">
            <a:extLst>
              <a:ext uri="{FF2B5EF4-FFF2-40B4-BE49-F238E27FC236}">
                <a16:creationId xmlns:a16="http://schemas.microsoft.com/office/drawing/2014/main" id="{E7AB7A01-58DB-4DAD-81AE-34CB85F76765}"/>
              </a:ext>
            </a:extLst>
          </p:cNvPr>
          <p:cNvSpPr txBox="1"/>
          <p:nvPr/>
        </p:nvSpPr>
        <p:spPr>
          <a:xfrm>
            <a:off x="96677" y="97609"/>
            <a:ext cx="4549968" cy="55474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5400" kern="100" dirty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模組化</a:t>
            </a:r>
            <a:r>
              <a:rPr lang="en-US" altLang="zh-TW" sz="5400" kern="100" dirty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layout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09"/>
          <a:stretch/>
        </p:blipFill>
        <p:spPr>
          <a:xfrm>
            <a:off x="96677" y="1856232"/>
            <a:ext cx="6073213" cy="42367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90" y="1856232"/>
            <a:ext cx="5999362" cy="42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74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264</Words>
  <Application>Microsoft Office PowerPoint</Application>
  <PresentationFormat>寬螢幕</PresentationFormat>
  <Paragraphs>40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汉仪丫丫体简</vt:lpstr>
      <vt:lpstr>標楷體</vt:lpstr>
      <vt:lpstr>Arial</vt:lpstr>
      <vt:lpstr>Calibri</vt:lpstr>
      <vt:lpstr>Office 佈景主題</vt:lpstr>
      <vt:lpstr>PowerPoint 簡報</vt:lpstr>
      <vt:lpstr>前言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 Esther</dc:creator>
  <cp:lastModifiedBy>user</cp:lastModifiedBy>
  <cp:revision>144</cp:revision>
  <dcterms:created xsi:type="dcterms:W3CDTF">2020-04-29T07:41:57Z</dcterms:created>
  <dcterms:modified xsi:type="dcterms:W3CDTF">2020-10-11T14:02:39Z</dcterms:modified>
</cp:coreProperties>
</file>